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emf" ContentType="image/x-emf"/>
  <Default Extension="tiff" ContentType="image/tif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7" r:id="rId3"/>
    <p:sldId id="283" r:id="rId4"/>
    <p:sldId id="265" r:id="rId5"/>
    <p:sldId id="261" r:id="rId6"/>
    <p:sldId id="266" r:id="rId7"/>
    <p:sldId id="267" r:id="rId8"/>
    <p:sldId id="260" r:id="rId9"/>
    <p:sldId id="273" r:id="rId10"/>
    <p:sldId id="269" r:id="rId11"/>
    <p:sldId id="288" r:id="rId12"/>
    <p:sldId id="284" r:id="rId13"/>
    <p:sldId id="285" r:id="rId14"/>
    <p:sldId id="295" r:id="rId15"/>
    <p:sldId id="291" r:id="rId16"/>
    <p:sldId id="292" r:id="rId17"/>
    <p:sldId id="280" r:id="rId18"/>
    <p:sldId id="293" r:id="rId19"/>
    <p:sldId id="281" r:id="rId20"/>
    <p:sldId id="282" r:id="rId21"/>
    <p:sldId id="294" r:id="rId22"/>
    <p:sldId id="298" r:id="rId23"/>
    <p:sldId id="300" r:id="rId24"/>
    <p:sldId id="302" r:id="rId25"/>
    <p:sldId id="271" r:id="rId26"/>
    <p:sldId id="272" r:id="rId27"/>
    <p:sldId id="264" r:id="rId28"/>
    <p:sldId id="296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6989"/>
  </p:normalViewPr>
  <p:slideViewPr>
    <p:cSldViewPr snapToGrid="0" snapToObjects="1">
      <p:cViewPr varScale="1">
        <p:scale>
          <a:sx n="82" d="100"/>
          <a:sy n="82" d="100"/>
        </p:scale>
        <p:origin x="16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2502B-2598-2842-98A6-B3D72EF160A7}" type="datetimeFigureOut">
              <a:rPr lang="en-US" smtClean="0"/>
              <a:t>6/15/18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99290-BE1C-6147-8525-0FB3FA5D2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99290-BE1C-6147-8525-0FB3FA5D26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9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Rankin</a:t>
            </a:r>
            <a:r>
              <a:rPr lang="en-US" baseline="0" dirty="0" smtClean="0"/>
              <a:t> – models </a:t>
            </a:r>
            <a:r>
              <a:rPr lang="en-US" baseline="0" dirty="0" err="1" smtClean="0"/>
              <a:t>adaptaiton</a:t>
            </a:r>
            <a:r>
              <a:rPr lang="en-US" baseline="0" dirty="0" smtClean="0"/>
              <a:t>, mutual-inhibition &amp; noise over a simplified low-level representation of sound (3 frequency channels)</a:t>
            </a:r>
          </a:p>
          <a:p>
            <a:r>
              <a:rPr lang="en-US" baseline="0" dirty="0" smtClean="0"/>
              <a:t>Mill et al – bypasses perceptual analysis and assumes input is chunked into discrete events (e.g. tones encoded as frequency and length)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99290-BE1C-6147-8525-0FB3FA5D26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6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feature-level analysis involves two separate expansions of the auditory spectrogram</a:t>
            </a:r>
          </a:p>
          <a:p>
            <a:r>
              <a:rPr lang="en-US" baseline="0" dirty="0" smtClean="0"/>
              <a:t> - an analysis by scales – looking at different spectral resolutions of the stimulus</a:t>
            </a:r>
          </a:p>
          <a:p>
            <a:r>
              <a:rPr lang="en-US" baseline="0" dirty="0" smtClean="0"/>
              <a:t> - an analysis by rate – looking at different temporal resolutions of the stimulus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99290-BE1C-6147-8525-0FB3FA5D26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05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object-level analysis has two stages</a:t>
            </a:r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first </a:t>
            </a:r>
            <a:r>
              <a:rPr lang="en-US" dirty="0" smtClean="0"/>
              <a:t>leads to simultaneous grouping –</a:t>
            </a:r>
            <a:r>
              <a:rPr lang="en-US" baseline="0" dirty="0" smtClean="0"/>
              <a:t> it </a:t>
            </a:r>
            <a:r>
              <a:rPr lang="en-US" dirty="0" smtClean="0"/>
              <a:t>uses matrix factorization methods to group features whose</a:t>
            </a:r>
            <a:r>
              <a:rPr lang="en-US" baseline="0" dirty="0" smtClean="0"/>
              <a:t> short-term temporal fluctuations correlate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second leads to sequential grouping – it uses a Gaussian source model to greedily group segments from the first stage into a single continuous stream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99290-BE1C-6147-8525-0FB3FA5D26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1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introducing</a:t>
            </a:r>
            <a:r>
              <a:rPr lang="en-US" baseline="0" dirty="0" smtClean="0"/>
              <a:t> non-linear mechanisms of adaptation, mutual inhibition and noise into the frequency-scale analysis we can generate </a:t>
            </a:r>
            <a:r>
              <a:rPr lang="en-US" baseline="0" dirty="0" err="1" smtClean="0"/>
              <a:t>bistability</a:t>
            </a:r>
            <a:r>
              <a:rPr lang="en-US" baseline="0" dirty="0" smtClean="0"/>
              <a:t> in this model. </a:t>
            </a:r>
          </a:p>
          <a:p>
            <a:endParaRPr lang="en-US" baseline="0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central graph shows how the different scales appear when these mechanisms are present.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the slow-scale responses are emphasized, a one-stream percept is reported. </a:t>
            </a:r>
          </a:p>
          <a:p>
            <a:r>
              <a:rPr lang="en-US" baseline="0" dirty="0" smtClean="0"/>
              <a:t>When the high-scale responses are emphasized, a two-stream percept is reported.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99290-BE1C-6147-8525-0FB3FA5D26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99290-BE1C-6147-8525-0FB3FA5D26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9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5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4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3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1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5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6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4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2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5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038DF-1BBF-F64C-AF0A-F47BDCB5DB4F}" type="datetimeFigureOut">
              <a:rPr lang="en-US" smtClean="0"/>
              <a:pPr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B5DA5-0220-D248-8517-C0931D6A4E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hbZesV2GRk" TargetMode="External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tiff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N00014-16-1-2879: </a:t>
            </a:r>
            <a:r>
              <a:rPr lang="en-US" altLang="en-US" dirty="0"/>
              <a:t>Bottom-up and top-down mechanisms of auditory scene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PI: Joel S. Snyder, Ph.D.</a:t>
            </a:r>
          </a:p>
          <a:p>
            <a:r>
              <a:rPr lang="en-US" dirty="0" smtClean="0"/>
              <a:t>Award start date: 8/1/16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481" y="5143500"/>
            <a:ext cx="3936091" cy="1153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9" y="4857749"/>
            <a:ext cx="3722764" cy="17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66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503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ERPs: 1 stream vs. 2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0414"/>
            <a:ext cx="12192000" cy="5386549"/>
          </a:xfrm>
        </p:spPr>
        <p:txBody>
          <a:bodyPr/>
          <a:lstStyle/>
          <a:p>
            <a:r>
              <a:rPr lang="en-US" dirty="0" smtClean="0"/>
              <a:t>ERP differences (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shading</a:t>
            </a:r>
            <a:r>
              <a:rPr lang="en-US" dirty="0" smtClean="0"/>
              <a:t>) determined </a:t>
            </a:r>
            <a:r>
              <a:rPr lang="en-US" dirty="0"/>
              <a:t>by </a:t>
            </a:r>
            <a:r>
              <a:rPr lang="en-US" dirty="0" smtClean="0"/>
              <a:t>contiguous differences at particular electrodes, using 1000-fold </a:t>
            </a:r>
            <a:r>
              <a:rPr lang="en-US" dirty="0"/>
              <a:t>permutation analysis (Maris &amp; </a:t>
            </a:r>
            <a:r>
              <a:rPr lang="en-US" dirty="0" err="1"/>
              <a:t>Oostenveld</a:t>
            </a:r>
            <a:r>
              <a:rPr lang="en-US" dirty="0"/>
              <a:t>, 2007)</a:t>
            </a:r>
            <a:endParaRPr lang="en-US" dirty="0" smtClean="0"/>
          </a:p>
          <a:p>
            <a:r>
              <a:rPr lang="en-US" dirty="0" smtClean="0"/>
              <a:t>Sustained negative potential is larger for two-stream trials than one-stream trials</a:t>
            </a:r>
          </a:p>
          <a:p>
            <a:pPr lvl="1"/>
            <a:r>
              <a:rPr lang="en-US" dirty="0" smtClean="0"/>
              <a:t>Sustained potential observed for long-duration tones (</a:t>
            </a:r>
            <a:r>
              <a:rPr lang="en-US" dirty="0" err="1" smtClean="0"/>
              <a:t>Picton</a:t>
            </a:r>
            <a:r>
              <a:rPr lang="en-US" dirty="0" smtClean="0"/>
              <a:t> et al., 1978), even during sleep, and is therefore likely in part a sensory-level response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08816" y="2835936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Picton</a:t>
            </a:r>
            <a:r>
              <a:rPr lang="en-US" dirty="0" smtClean="0"/>
              <a:t> et </a:t>
            </a:r>
            <a:r>
              <a:rPr lang="en-US" dirty="0"/>
              <a:t>al. </a:t>
            </a:r>
            <a:r>
              <a:rPr lang="en-US" dirty="0" smtClean="0"/>
              <a:t>(1978) 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8834" y="4475791"/>
            <a:ext cx="1761447" cy="170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6331" y="6176963"/>
            <a:ext cx="2492375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5153" y="2971219"/>
            <a:ext cx="3838575" cy="378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2360" y="3141700"/>
            <a:ext cx="488950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622" y="3188926"/>
            <a:ext cx="2650342" cy="3579485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57280" y="3030070"/>
            <a:ext cx="1724418" cy="1667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1721224" y="3824916"/>
            <a:ext cx="3516645" cy="29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990165" y="5000939"/>
            <a:ext cx="3165801" cy="16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11363" y="4411105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2streams-1stream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177489" y="2917390"/>
            <a:ext cx="109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 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503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ERPs: 1 stream vs. 2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5040"/>
            <a:ext cx="12192000" cy="5221923"/>
          </a:xfrm>
        </p:spPr>
        <p:txBody>
          <a:bodyPr/>
          <a:lstStyle/>
          <a:p>
            <a:r>
              <a:rPr lang="en-US" dirty="0" smtClean="0"/>
              <a:t>Increased sustained potential could be due to top-down attention </a:t>
            </a:r>
            <a:r>
              <a:rPr lang="en-US" dirty="0"/>
              <a:t>effects (Snyder et al., 2006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ividing </a:t>
            </a:r>
            <a:r>
              <a:rPr lang="en-US" dirty="0"/>
              <a:t>attention </a:t>
            </a:r>
            <a:r>
              <a:rPr lang="en-US" dirty="0" smtClean="0"/>
              <a:t>between 2 streams or </a:t>
            </a:r>
            <a:r>
              <a:rPr lang="en-US" dirty="0"/>
              <a:t>inhibiting un-attended </a:t>
            </a:r>
            <a:r>
              <a:rPr lang="en-US" dirty="0" smtClean="0"/>
              <a:t>stream?</a:t>
            </a:r>
          </a:p>
          <a:p>
            <a:pPr lvl="1"/>
            <a:r>
              <a:rPr lang="en-US" dirty="0" smtClean="0"/>
              <a:t>Top-down attention needed to maintain perception of 2 streams (Carlyon et al., 2001; cf. </a:t>
            </a:r>
            <a:r>
              <a:rPr lang="en-US" dirty="0" err="1" smtClean="0"/>
              <a:t>Corbetta</a:t>
            </a:r>
            <a:r>
              <a:rPr lang="en-US" dirty="0" smtClean="0"/>
              <a:t> &amp; Shulman, 2002)?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72840" y="2903815"/>
            <a:ext cx="206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Snyder et al. (2006) 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53728" y="2971219"/>
            <a:ext cx="3381816" cy="326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6331" y="6176963"/>
            <a:ext cx="2492375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5153" y="2971219"/>
            <a:ext cx="3838575" cy="378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2360" y="3141700"/>
            <a:ext cx="488950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373" y="3409628"/>
            <a:ext cx="3740808" cy="23684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4201" y="5884107"/>
            <a:ext cx="1745058" cy="6924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05728" y="3012003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2streams-1stream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ERPs: </a:t>
            </a:r>
            <a:r>
              <a:rPr lang="en-US" dirty="0" smtClean="0"/>
              <a:t>Spontaneous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/>
              <a:t>Switch trials do not show </a:t>
            </a:r>
            <a:r>
              <a:rPr lang="en-US" dirty="0" smtClean="0"/>
              <a:t>reversal </a:t>
            </a:r>
            <a:r>
              <a:rPr lang="en-US" dirty="0"/>
              <a:t>negativity </a:t>
            </a:r>
            <a:r>
              <a:rPr lang="en-US" dirty="0" smtClean="0"/>
              <a:t>(RN</a:t>
            </a:r>
            <a:r>
              <a:rPr lang="en-US" dirty="0"/>
              <a:t>), </a:t>
            </a:r>
            <a:r>
              <a:rPr lang="en-US" dirty="0" smtClean="0"/>
              <a:t>except </a:t>
            </a:r>
            <a:r>
              <a:rPr lang="en-US" dirty="0"/>
              <a:t>for when switching from 1 to 2 </a:t>
            </a:r>
            <a:r>
              <a:rPr lang="en-US" dirty="0" smtClean="0"/>
              <a:t>streams</a:t>
            </a:r>
          </a:p>
          <a:p>
            <a:r>
              <a:rPr lang="en-US" dirty="0" smtClean="0"/>
              <a:t>RN is significant at different electrodes than later difference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38365" y="3040480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RN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4066398"/>
            <a:ext cx="5913120" cy="27916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177164" y="3697066"/>
            <a:ext cx="2383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Davidson &amp; Pitts (2014)</a:t>
            </a:r>
            <a:endParaRPr lang="en-US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76" y="3339883"/>
            <a:ext cx="3993244" cy="345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8187" y="5564458"/>
            <a:ext cx="174942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99987" y="2680307"/>
            <a:ext cx="2245814" cy="216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2562" y="4620097"/>
            <a:ext cx="1595304" cy="52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11551" y="2764325"/>
            <a:ext cx="306436" cy="186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4912562" y="2579659"/>
            <a:ext cx="1116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2to1-1to2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2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8405" y="5108497"/>
            <a:ext cx="1784619" cy="172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5661" y="5108497"/>
            <a:ext cx="1784619" cy="172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ERPs: Spontaneous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6393"/>
            <a:ext cx="12192000" cy="5200570"/>
          </a:xfrm>
        </p:spPr>
        <p:txBody>
          <a:bodyPr/>
          <a:lstStyle/>
          <a:p>
            <a:r>
              <a:rPr lang="en-US" dirty="0" smtClean="0"/>
              <a:t>How much of switch-related activity is due to switching per se rather than perceiving 1 vs. 2 streams?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8699" y="1755948"/>
            <a:ext cx="3604969" cy="348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1325" y="1755947"/>
            <a:ext cx="3641543" cy="3488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3504" y="5891282"/>
            <a:ext cx="1550290" cy="40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49737" y="4463167"/>
            <a:ext cx="390789" cy="2378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3677095" y="6488668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switch-no switch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660860" y="6497619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switch-no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Preliminary source analysis: 2 streams vs. 1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 smtClean="0"/>
              <a:t>Bilateral dipoles in superior temporal lobe account for: </a:t>
            </a:r>
          </a:p>
          <a:p>
            <a:pPr lvl="1"/>
            <a:r>
              <a:rPr lang="en-US" dirty="0" smtClean="0"/>
              <a:t>~85% of variance in sustained potential during perception of 1 stream and 2 streams (cf. </a:t>
            </a:r>
            <a:r>
              <a:rPr lang="en-US" dirty="0" err="1" smtClean="0"/>
              <a:t>Scherg</a:t>
            </a:r>
            <a:r>
              <a:rPr lang="en-US" dirty="0" smtClean="0"/>
              <a:t> et al., 1989)</a:t>
            </a:r>
          </a:p>
          <a:p>
            <a:pPr lvl="1"/>
            <a:r>
              <a:rPr lang="en-US" dirty="0" smtClean="0"/>
              <a:t>Enhanced activity during perception of 2 streams compared to 1 stream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635" y="3514725"/>
            <a:ext cx="4403728" cy="32697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59669" y="3145393"/>
            <a:ext cx="1908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Scherg</a:t>
            </a:r>
            <a:r>
              <a:rPr lang="en-US" dirty="0"/>
              <a:t> et al., 1989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452" y="3514725"/>
            <a:ext cx="5693429" cy="3269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45" y="3770150"/>
            <a:ext cx="1306787" cy="124716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46" y="5346183"/>
            <a:ext cx="1306787" cy="12471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9868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Induced switching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5014590"/>
          </a:xfrm>
        </p:spPr>
        <p:txBody>
          <a:bodyPr/>
          <a:lstStyle/>
          <a:p>
            <a:r>
              <a:rPr lang="en-US" dirty="0" smtClean="0"/>
              <a:t>Prior studies show that stimulus changes can ‘reset’ perception from 2 streams back to 1 stream</a:t>
            </a:r>
          </a:p>
          <a:p>
            <a:pPr lvl="1"/>
            <a:r>
              <a:rPr lang="en-US" dirty="0"/>
              <a:t>What roles </a:t>
            </a:r>
            <a:r>
              <a:rPr lang="en-US" dirty="0" smtClean="0"/>
              <a:t>do attentional capture vs</a:t>
            </a:r>
            <a:r>
              <a:rPr lang="en-US" dirty="0"/>
              <a:t>. sensory </a:t>
            </a:r>
            <a:r>
              <a:rPr lang="en-US" dirty="0" smtClean="0"/>
              <a:t>processing disruption play </a:t>
            </a:r>
            <a:r>
              <a:rPr lang="en-US" dirty="0"/>
              <a:t>in causing switches in perception?</a:t>
            </a:r>
          </a:p>
          <a:p>
            <a:pPr lvl="1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60" y="3256918"/>
            <a:ext cx="2844800" cy="3467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664" y="3716177"/>
            <a:ext cx="3771900" cy="2641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335876" y="3373573"/>
            <a:ext cx="2837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Changes </a:t>
            </a:r>
            <a:r>
              <a:rPr lang="en-US" smtClean="0"/>
              <a:t>in frequency range 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19" y="3300336"/>
            <a:ext cx="3004179" cy="342368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909465" y="2887586"/>
            <a:ext cx="2500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Rogers &amp; </a:t>
            </a:r>
            <a:r>
              <a:rPr lang="en-US" dirty="0" err="1" smtClean="0"/>
              <a:t>Bregman</a:t>
            </a:r>
            <a:r>
              <a:rPr lang="en-US" dirty="0" smtClean="0"/>
              <a:t>, 1998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709792" y="2919329"/>
            <a:ext cx="2089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Anstis</a:t>
            </a:r>
            <a:r>
              <a:rPr lang="en-US" dirty="0" smtClean="0"/>
              <a:t> &amp; </a:t>
            </a:r>
            <a:r>
              <a:rPr lang="en-US" dirty="0" err="1" smtClean="0"/>
              <a:t>Saida</a:t>
            </a:r>
            <a:r>
              <a:rPr lang="en-US" dirty="0" smtClean="0"/>
              <a:t>, 1985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2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Induced switching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5014590"/>
          </a:xfrm>
        </p:spPr>
        <p:txBody>
          <a:bodyPr/>
          <a:lstStyle/>
          <a:p>
            <a:r>
              <a:rPr lang="en-US" dirty="0" smtClean="0"/>
              <a:t>Continuous ABA- patterns presented in 7 min blocks with occasional distractors at one of four delays after 1</a:t>
            </a:r>
            <a:r>
              <a:rPr lang="en-US" baseline="30000" dirty="0" smtClean="0"/>
              <a:t>st</a:t>
            </a:r>
            <a:r>
              <a:rPr lang="en-US" dirty="0" smtClean="0"/>
              <a:t> A tone onset (</a:t>
            </a:r>
            <a:r>
              <a:rPr lang="sk-SK" dirty="0"/>
              <a:t>60, 180, 300, or 420 </a:t>
            </a:r>
            <a:r>
              <a:rPr lang="sk-SK" dirty="0" smtClean="0"/>
              <a:t>ms</a:t>
            </a:r>
            <a:r>
              <a:rPr lang="en-US" dirty="0" smtClean="0"/>
              <a:t>):</a:t>
            </a:r>
          </a:p>
          <a:p>
            <a:pPr lvl="1"/>
            <a:r>
              <a:rPr lang="en-US" dirty="0"/>
              <a:t>Visual </a:t>
            </a:r>
            <a:r>
              <a:rPr lang="en-US" dirty="0" smtClean="0"/>
              <a:t>distractor blocks</a:t>
            </a:r>
            <a:r>
              <a:rPr lang="en-US" smtClean="0"/>
              <a:t>: whole-screen flash </a:t>
            </a:r>
            <a:r>
              <a:rPr lang="en-US" dirty="0"/>
              <a:t>of red, green, or blue on </a:t>
            </a:r>
            <a:r>
              <a:rPr lang="en-US" dirty="0" smtClean="0"/>
              <a:t>screen</a:t>
            </a:r>
          </a:p>
          <a:p>
            <a:pPr lvl="1"/>
            <a:r>
              <a:rPr lang="en-US" dirty="0"/>
              <a:t>Auditory </a:t>
            </a:r>
            <a:r>
              <a:rPr lang="en-US" dirty="0" smtClean="0"/>
              <a:t>distractor blocks: </a:t>
            </a:r>
            <a:r>
              <a:rPr lang="en-US" dirty="0"/>
              <a:t>iterated ripple noise, </a:t>
            </a:r>
            <a:r>
              <a:rPr lang="en-US" dirty="0" smtClean="0"/>
              <a:t>with center </a:t>
            </a:r>
            <a:r>
              <a:rPr lang="en-US" dirty="0"/>
              <a:t>frequencies </a:t>
            </a:r>
            <a:r>
              <a:rPr lang="en-US" dirty="0" smtClean="0"/>
              <a:t>of 1</a:t>
            </a:r>
            <a:r>
              <a:rPr lang="en-US" dirty="0"/>
              <a:t>, 2, or 3 </a:t>
            </a:r>
            <a:r>
              <a:rPr lang="en-US" dirty="0" smtClean="0"/>
              <a:t>kHz</a:t>
            </a:r>
          </a:p>
          <a:p>
            <a:r>
              <a:rPr lang="en-US" dirty="0"/>
              <a:t>D</a:t>
            </a:r>
            <a:r>
              <a:rPr lang="en-US" dirty="0" smtClean="0"/>
              <a:t>istractors DID NOT overlap with frequency range of ABA, </a:t>
            </a:r>
            <a:r>
              <a:rPr lang="en-US" dirty="0" smtClean="0">
                <a:solidFill>
                  <a:srgbClr val="FF0000"/>
                </a:solidFill>
              </a:rPr>
              <a:t>ruling out peripheral interference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319488" y="4065517"/>
            <a:ext cx="7553024" cy="2627102"/>
            <a:chOff x="579520" y="1082740"/>
            <a:chExt cx="3352800" cy="116617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520" y="1230957"/>
              <a:ext cx="3352800" cy="1017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5311" y="1082740"/>
              <a:ext cx="685800" cy="101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Rectangle 9"/>
          <p:cNvSpPr/>
          <p:nvPr/>
        </p:nvSpPr>
        <p:spPr>
          <a:xfrm>
            <a:off x="3899705" y="3680345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noise/flash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1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6405" y="2326171"/>
            <a:ext cx="4465492" cy="436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8886" y="2326171"/>
            <a:ext cx="4361988" cy="438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Induced switching paradigm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898902"/>
          </a:xfrm>
        </p:spPr>
        <p:txBody>
          <a:bodyPr/>
          <a:lstStyle/>
          <a:p>
            <a:r>
              <a:rPr lang="en-US" dirty="0" err="1" smtClean="0"/>
              <a:t>Bistable</a:t>
            </a:r>
            <a:r>
              <a:rPr lang="en-US" dirty="0" smtClean="0"/>
              <a:t> switching occurring as in intermittent experiment (N=15 so far)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Induced switching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5014590"/>
          </a:xfrm>
        </p:spPr>
        <p:txBody>
          <a:bodyPr/>
          <a:lstStyle/>
          <a:p>
            <a:r>
              <a:rPr lang="en-US" dirty="0" smtClean="0"/>
              <a:t>Less overall perception of 2 streams in blocks with auditory distractors starting around half way through block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2236" y="2784693"/>
            <a:ext cx="5638800" cy="4073307"/>
            <a:chOff x="3311897" y="2722701"/>
            <a:chExt cx="5638800" cy="4073307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11897" y="2952298"/>
              <a:ext cx="4544568" cy="3843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02946" y="2722701"/>
              <a:ext cx="751952" cy="40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7731497" y="3100233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Auditory </a:t>
              </a:r>
              <a:r>
                <a:rPr lang="en-US" sz="1200" b="1" dirty="0" err="1" smtClean="0">
                  <a:solidFill>
                    <a:srgbClr val="FF0000"/>
                  </a:solidFill>
                </a:rPr>
                <a:t>Distractor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31497" y="4247698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Auditory </a:t>
              </a:r>
              <a:r>
                <a:rPr lang="en-US" sz="1200" b="1" dirty="0" err="1" smtClean="0">
                  <a:solidFill>
                    <a:srgbClr val="FF0000"/>
                  </a:solidFill>
                </a:rPr>
                <a:t>Distractor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31497" y="5314498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Auditory </a:t>
              </a:r>
              <a:r>
                <a:rPr lang="en-US" sz="1200" b="1" dirty="0" err="1" smtClean="0">
                  <a:solidFill>
                    <a:srgbClr val="FF0000"/>
                  </a:solidFill>
                </a:rPr>
                <a:t>Distractor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31497" y="3709833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3366FF"/>
                  </a:solidFill>
                </a:rPr>
                <a:t>Visual</a:t>
              </a:r>
            </a:p>
            <a:p>
              <a:pPr algn="ctr"/>
              <a:r>
                <a:rPr lang="en-US" sz="1200" b="1" dirty="0" err="1" smtClean="0">
                  <a:solidFill>
                    <a:srgbClr val="3366FF"/>
                  </a:solidFill>
                </a:rPr>
                <a:t>Distractor</a:t>
              </a:r>
              <a:endParaRPr lang="en-US" sz="1200" b="1" dirty="0">
                <a:solidFill>
                  <a:srgbClr val="3366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31497" y="4781098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3366FF"/>
                  </a:solidFill>
                </a:rPr>
                <a:t>Visual</a:t>
              </a:r>
            </a:p>
            <a:p>
              <a:pPr algn="ctr"/>
              <a:r>
                <a:rPr lang="en-US" sz="1200" b="1" dirty="0" err="1" smtClean="0">
                  <a:solidFill>
                    <a:srgbClr val="3366FF"/>
                  </a:solidFill>
                </a:rPr>
                <a:t>Distractor</a:t>
              </a:r>
              <a:endParaRPr lang="en-US" sz="1200" b="1" dirty="0">
                <a:solidFill>
                  <a:srgbClr val="3366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31497" y="5924098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3366FF"/>
                  </a:solidFill>
                </a:rPr>
                <a:t>Visual</a:t>
              </a:r>
            </a:p>
            <a:p>
              <a:pPr algn="ctr"/>
              <a:r>
                <a:rPr lang="en-US" sz="1200" b="1" dirty="0" err="1" smtClean="0">
                  <a:solidFill>
                    <a:srgbClr val="3366FF"/>
                  </a:solidFill>
                </a:rPr>
                <a:t>Distractor</a:t>
              </a:r>
              <a:endParaRPr lang="en-US" sz="1200" b="1" dirty="0">
                <a:solidFill>
                  <a:srgbClr val="3366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02897" y="2766144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Block Type</a:t>
              </a:r>
              <a:endParaRPr lang="en-US" sz="1600" b="1" dirty="0"/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2586" y="2924693"/>
            <a:ext cx="4672897" cy="3836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29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0788" y="3371929"/>
            <a:ext cx="7407275" cy="34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Induced switching paradigm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2584874"/>
          </a:xfrm>
        </p:spPr>
        <p:txBody>
          <a:bodyPr>
            <a:normAutofit/>
          </a:bodyPr>
          <a:lstStyle/>
          <a:p>
            <a:r>
              <a:rPr lang="en-US" dirty="0" smtClean="0"/>
              <a:t>No effect of either distractor while perceiving 1 stream (left)</a:t>
            </a:r>
          </a:p>
          <a:p>
            <a:r>
              <a:rPr lang="en-US" dirty="0"/>
              <a:t>Auditory (but not visual) distractor resets perception from 2 streams back to 1 stream (right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Suggests that resetting is due to central (high-level) interference (cf. </a:t>
            </a:r>
            <a:r>
              <a:rPr lang="en-US" dirty="0" err="1" smtClean="0"/>
              <a:t>Weintraub</a:t>
            </a:r>
            <a:r>
              <a:rPr lang="en-US" dirty="0" smtClean="0"/>
              <a:t> et al., 2014), but not due to attentional capture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992831" y="6259001"/>
            <a:ext cx="227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Mounya</a:t>
            </a:r>
            <a:r>
              <a:rPr lang="en-US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Elhilali</a:t>
            </a:r>
            <a:r>
              <a:rPr lang="en-US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 , Ph.D.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056" y="3952866"/>
            <a:ext cx="1838066" cy="230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id Lit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15" y="3952865"/>
            <a:ext cx="2306135" cy="230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n Kuruvilla-Math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572" y="3952865"/>
            <a:ext cx="2171699" cy="229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087981"/>
            <a:ext cx="2799050" cy="213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1081463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e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416" y="1081463"/>
            <a:ext cx="1935083" cy="240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138229" y="3242777"/>
            <a:ext cx="22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Nathan Higgins, Ph.D.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91004" y="3298249"/>
            <a:ext cx="1618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Breanne Yerkes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96036" y="3482915"/>
            <a:ext cx="1124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Karli Nave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23861" y="6305499"/>
            <a:ext cx="1892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David Little, </a:t>
            </a:r>
            <a:r>
              <a:rPr lang="en-US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Ph.D.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68481" y="6263711"/>
            <a:ext cx="2992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Abin</a:t>
            </a:r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Kuruvilla</a:t>
            </a:r>
            <a:r>
              <a:rPr lang="en-US" dirty="0" smtClean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-Mathew, </a:t>
            </a:r>
            <a:r>
              <a:rPr lang="en-US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Ph.D.</a:t>
            </a:r>
            <a:endParaRPr lang="en-US" b="0" i="0" dirty="0">
              <a:solidFill>
                <a:srgbClr val="333333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069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8408" y="5264534"/>
            <a:ext cx="1603592" cy="1550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2534" y="3022169"/>
            <a:ext cx="4202227" cy="3642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8075587" y="2576031"/>
            <a:ext cx="1330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Intermittent</a:t>
            </a:r>
            <a:endParaRPr lang="en-US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5498" y="3265832"/>
            <a:ext cx="1126832" cy="421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1159" y="5311568"/>
            <a:ext cx="1554950" cy="150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098479" y="2576031"/>
            <a:ext cx="110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Distractor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6414" y="2917165"/>
            <a:ext cx="4138881" cy="3684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Induced switching paradigm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1859796"/>
          </a:xfrm>
        </p:spPr>
        <p:txBody>
          <a:bodyPr>
            <a:normAutofit/>
          </a:bodyPr>
          <a:lstStyle/>
          <a:p>
            <a:r>
              <a:rPr lang="en-US" dirty="0" smtClean="0"/>
              <a:t>ERP difference for switch vs. no switch shows similar topography as in intermittent experiment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7265" y="6488668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switch-no switch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4293" y="6488668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switch-no switch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Modeling Spontaneous Switches 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0" y="1162373"/>
            <a:ext cx="12192000" cy="489976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Question: </a:t>
            </a:r>
            <a:r>
              <a:rPr lang="en-US" dirty="0" smtClean="0"/>
              <a:t>What components of scene analysis can plausibly contribute to spontaneous switches.</a:t>
            </a:r>
          </a:p>
          <a:p>
            <a:endParaRPr lang="en-US" b="1" dirty="0" smtClean="0"/>
          </a:p>
          <a:p>
            <a:r>
              <a:rPr lang="en-US" b="1" dirty="0" smtClean="0"/>
              <a:t>Approach: </a:t>
            </a:r>
            <a:r>
              <a:rPr lang="en-US" dirty="0" smtClean="0"/>
              <a:t>systematically introduce non-linear processes to individual components of a scene analysis model</a:t>
            </a:r>
          </a:p>
          <a:p>
            <a:pPr lvl="1"/>
            <a:r>
              <a:rPr lang="en-US" dirty="0" smtClean="0"/>
              <a:t>Adaptation</a:t>
            </a:r>
          </a:p>
          <a:p>
            <a:pPr lvl="1"/>
            <a:r>
              <a:rPr lang="en-US" dirty="0" smtClean="0"/>
              <a:t>Mutual-inhibition</a:t>
            </a:r>
          </a:p>
          <a:p>
            <a:pPr lvl="1"/>
            <a:r>
              <a:rPr lang="en-US" dirty="0" smtClean="0"/>
              <a:t>Noise</a:t>
            </a:r>
          </a:p>
          <a:p>
            <a:pPr lvl="1"/>
            <a:endParaRPr lang="en-US" dirty="0"/>
          </a:p>
          <a:p>
            <a:r>
              <a:rPr lang="en-US" b="1" dirty="0" smtClean="0"/>
              <a:t>Prior work</a:t>
            </a:r>
            <a:r>
              <a:rPr lang="en-US" dirty="0" smtClean="0"/>
              <a:t>: does not simultaneously model a full auditory perceptual pipeline and non-linear processes leading to </a:t>
            </a:r>
            <a:r>
              <a:rPr lang="en-US" dirty="0" err="1" smtClean="0"/>
              <a:t>bistability</a:t>
            </a:r>
            <a:r>
              <a:rPr lang="en-US" dirty="0" smtClean="0"/>
              <a:t> (e.g. Rankin 2015 et al, Mill et al 2013)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73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Model Components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67" y="829733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73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Model Components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313267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9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73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Summary &amp;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reliminary evidence that perception of 1 vs. 2 streams is largely determined by auditory specific processes:</a:t>
            </a:r>
          </a:p>
          <a:p>
            <a:pPr lvl="1"/>
            <a:r>
              <a:rPr lang="en-US" dirty="0" smtClean="0"/>
              <a:t>Auditory sustained potential (localized to superior temporal lobe) modulated by perceptual content AND switching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Auditory (but not visual) stimuli interfere with perception of 2 streams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Modeling shows that auditory-specific processing at multiple levels can explain </a:t>
            </a:r>
            <a:r>
              <a:rPr lang="en-US" dirty="0" err="1" smtClean="0"/>
              <a:t>bistable</a:t>
            </a:r>
            <a:r>
              <a:rPr lang="en-US" dirty="0" smtClean="0"/>
              <a:t> switching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23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Summary &amp;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37920"/>
            <a:ext cx="12192000" cy="5720080"/>
          </a:xfrm>
        </p:spPr>
        <p:txBody>
          <a:bodyPr>
            <a:normAutofit/>
          </a:bodyPr>
          <a:lstStyle/>
          <a:p>
            <a:r>
              <a:rPr lang="en-US" dirty="0" smtClean="0"/>
              <a:t>Next steps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Complete ERP experiment on distractors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Further source analysis of ERP experiments using dipoles and distributed methods (e.g., LORETA)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Evaluate model interactions (top-down &lt;-&gt; bottom-up) between components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Evaluate model on distractor-induced switches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fMRI experiment to identify brain areas associated with 2 streams vs. 1 stream and switching, and identify </a:t>
            </a:r>
            <a:r>
              <a:rPr lang="en-US" dirty="0" smtClean="0">
                <a:solidFill>
                  <a:srgbClr val="FF0000"/>
                </a:solidFill>
              </a:rPr>
              <a:t>functional connectivity patterns </a:t>
            </a:r>
            <a:r>
              <a:rPr lang="en-US" dirty="0" smtClean="0"/>
              <a:t>between areas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Visual and auditory </a:t>
            </a:r>
            <a:r>
              <a:rPr lang="en-US" dirty="0" err="1" smtClean="0"/>
              <a:t>multistability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 smtClean="0"/>
              <a:t>Many ambiguous stimuli show </a:t>
            </a:r>
            <a:r>
              <a:rPr lang="en-US" dirty="0" err="1" smtClean="0"/>
              <a:t>bistable</a:t>
            </a:r>
            <a:r>
              <a:rPr lang="en-US" dirty="0" smtClean="0"/>
              <a:t> (or multi-stable) switching patterns </a:t>
            </a:r>
          </a:p>
          <a:p>
            <a:pPr lvl="1"/>
            <a:r>
              <a:rPr lang="en-US" dirty="0" smtClean="0"/>
              <a:t>Perception switches back and forth between different interpretations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4316412"/>
            <a:ext cx="7422619" cy="1860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378" y="2631428"/>
            <a:ext cx="2963862" cy="4226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" y="2970214"/>
            <a:ext cx="6794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0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 and auditory </a:t>
            </a:r>
            <a:r>
              <a:rPr lang="en-US" dirty="0" err="1"/>
              <a:t>bistability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>
            <a:normAutofit/>
          </a:bodyPr>
          <a:lstStyle/>
          <a:p>
            <a:r>
              <a:rPr lang="en-US" dirty="0" smtClean="0"/>
              <a:t>Sources in frontal and parietal areas could be also indicative of post-perceptual processing that does not directly correspond to true neural correlates of perception (cf. Shafto &amp; Pitts, 2014)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70797"/>
            <a:ext cx="8821644" cy="38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1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Visual and auditory </a:t>
            </a:r>
            <a:r>
              <a:rPr lang="en-US" dirty="0" err="1" smtClean="0"/>
              <a:t>bistability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9383"/>
            <a:ext cx="12192000" cy="510758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tudies of auditory </a:t>
            </a:r>
            <a:r>
              <a:rPr lang="en-US" dirty="0" err="1" smtClean="0"/>
              <a:t>bistability</a:t>
            </a:r>
            <a:r>
              <a:rPr lang="en-US" dirty="0" smtClean="0"/>
              <a:t> show activity in frontal and parietal areas that correlates with perceptual content (Cusack) or perceptual transitions (Kondo)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24928" y="2156344"/>
            <a:ext cx="2021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Kondo et </a:t>
            </a:r>
            <a:r>
              <a:rPr lang="en-US" dirty="0"/>
              <a:t>al. </a:t>
            </a:r>
            <a:r>
              <a:rPr lang="en-US" dirty="0" smtClean="0"/>
              <a:t>(2007)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80609" y="2156344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Cusack (</a:t>
            </a:r>
            <a:r>
              <a:rPr lang="en-US" dirty="0"/>
              <a:t>2005</a:t>
            </a:r>
            <a:r>
              <a:rPr lang="en-US" dirty="0" smtClean="0"/>
              <a:t>)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35938" y="2525676"/>
            <a:ext cx="3922615" cy="4314173"/>
            <a:chOff x="675894" y="2525676"/>
            <a:chExt cx="3922615" cy="43141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94" y="2525676"/>
              <a:ext cx="3797523" cy="394484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129775" y="6470517"/>
              <a:ext cx="1185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/>
                <a:t>2&gt;1stream</a:t>
              </a: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59305" y="5507039"/>
              <a:ext cx="15392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/>
                <a:t>sound&gt;silence</a:t>
              </a:r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630" y="2758698"/>
            <a:ext cx="5039794" cy="40318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574935" y="3480749"/>
            <a:ext cx="99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Sup. PFC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035090" y="3252530"/>
            <a:ext cx="87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Inf. PFC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2550" y="456547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1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Cocktail Party Problem</a:t>
            </a:r>
            <a:endParaRPr lang="en-US" dirty="0"/>
          </a:p>
        </p:txBody>
      </p:sp>
      <p:sp>
        <p:nvSpPr>
          <p:cNvPr id="11" name="Rectangle 4102"/>
          <p:cNvSpPr>
            <a:spLocks noChangeArrowheads="1"/>
          </p:cNvSpPr>
          <p:nvPr/>
        </p:nvSpPr>
        <p:spPr bwMode="auto">
          <a:xfrm>
            <a:off x="0" y="1111621"/>
            <a:ext cx="9144000" cy="95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800100" indent="-34290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en-US" dirty="0"/>
              <a:t>How do we hear in noisy situations?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endParaRPr lang="en-US" altLang="en-US" sz="2400" dirty="0">
              <a:solidFill>
                <a:srgbClr val="000000"/>
              </a:solidFill>
              <a:latin typeface="Chalkboard" charset="0"/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3" y="1649501"/>
            <a:ext cx="10488706" cy="4545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757083" y="6194607"/>
            <a:ext cx="914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333333"/>
                </a:solidFill>
                <a:ea typeface="Calibri" charset="0"/>
                <a:cs typeface="Calibri" charset="0"/>
              </a:rPr>
              <a:t>Dai </a:t>
            </a:r>
            <a:r>
              <a:rPr lang="en-US" altLang="en-US" sz="1800" b="1" dirty="0" err="1">
                <a:solidFill>
                  <a:srgbClr val="333333"/>
                </a:solidFill>
                <a:ea typeface="Calibri" charset="0"/>
                <a:cs typeface="Calibri" charset="0"/>
              </a:rPr>
              <a:t>Dudu</a:t>
            </a:r>
            <a:r>
              <a:rPr lang="en-US" altLang="en-US" sz="1800" b="1" dirty="0">
                <a:solidFill>
                  <a:srgbClr val="333333"/>
                </a:solidFill>
                <a:ea typeface="Calibri" charset="0"/>
                <a:cs typeface="Calibri" charset="0"/>
              </a:rPr>
              <a:t>, Li </a:t>
            </a:r>
            <a:r>
              <a:rPr lang="en-US" altLang="en-US" sz="1800" b="1" dirty="0" err="1">
                <a:solidFill>
                  <a:srgbClr val="333333"/>
                </a:solidFill>
                <a:ea typeface="Calibri" charset="0"/>
                <a:cs typeface="Calibri" charset="0"/>
              </a:rPr>
              <a:t>Tiezi</a:t>
            </a:r>
            <a:r>
              <a:rPr lang="en-US" altLang="en-US" sz="1800" b="1" dirty="0">
                <a:solidFill>
                  <a:srgbClr val="333333"/>
                </a:solidFill>
                <a:ea typeface="Calibri" charset="0"/>
                <a:cs typeface="Calibri" charset="0"/>
              </a:rPr>
              <a:t>, and Zhang An, “Discussing the Divine Comedy with Dante” (2006)</a:t>
            </a:r>
          </a:p>
        </p:txBody>
      </p:sp>
    </p:spTree>
    <p:extLst>
      <p:ext uri="{BB962C8B-B14F-4D97-AF65-F5344CB8AC3E}">
        <p14:creationId xmlns:p14="http://schemas.microsoft.com/office/powerpoint/2010/main" val="19242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uditory scene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 smtClean="0"/>
              <a:t>In the 20</a:t>
            </a:r>
            <a:r>
              <a:rPr lang="en-US" baseline="30000" dirty="0" smtClean="0"/>
              <a:t>th</a:t>
            </a:r>
            <a:r>
              <a:rPr lang="en-US" dirty="0" smtClean="0"/>
              <a:t> century, several scientists studied </a:t>
            </a:r>
            <a:r>
              <a:rPr lang="en-US" dirty="0" smtClean="0">
                <a:solidFill>
                  <a:srgbClr val="FF0000"/>
                </a:solidFill>
              </a:rPr>
              <a:t>auditory stream segregation </a:t>
            </a:r>
            <a:r>
              <a:rPr lang="en-US" dirty="0" smtClean="0"/>
              <a:t>(or “streaming”)</a:t>
            </a:r>
          </a:p>
          <a:p>
            <a:pPr lvl="1"/>
            <a:r>
              <a:rPr lang="en-US" dirty="0" smtClean="0"/>
              <a:t>Most notably, Al </a:t>
            </a:r>
            <a:r>
              <a:rPr lang="en-US" dirty="0" err="1" smtClean="0"/>
              <a:t>Bregman</a:t>
            </a:r>
            <a:r>
              <a:rPr lang="en-US" dirty="0" smtClean="0"/>
              <a:t> studied it extensively as a model of how we parse complex auditory scenes into objects and streams</a:t>
            </a:r>
          </a:p>
          <a:p>
            <a:pPr lvl="1"/>
            <a:r>
              <a:rPr lang="en-US" dirty="0" smtClean="0"/>
              <a:t>Here, I’d like to focus on the more recently discovered fact that streaming stimuli are ambiguous (van </a:t>
            </a:r>
            <a:r>
              <a:rPr lang="en-US" dirty="0" err="1" smtClean="0"/>
              <a:t>Noorden</a:t>
            </a:r>
            <a:r>
              <a:rPr lang="en-US" dirty="0" smtClean="0"/>
              <a:t>, 1975)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9" y="3699337"/>
            <a:ext cx="1971040" cy="2991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15" y="3799840"/>
            <a:ext cx="5297829" cy="27901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605" y="3799840"/>
            <a:ext cx="3784259" cy="30581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88875" y="3594854"/>
            <a:ext cx="3880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mtClean="0"/>
              <a:t>Adapted from van </a:t>
            </a:r>
            <a:r>
              <a:rPr lang="en-US" dirty="0" err="1"/>
              <a:t>Noorden</a:t>
            </a:r>
            <a:r>
              <a:rPr lang="en-US" dirty="0"/>
              <a:t> (1975)</a:t>
            </a:r>
          </a:p>
        </p:txBody>
      </p:sp>
    </p:spTree>
    <p:extLst>
      <p:ext uri="{BB962C8B-B14F-4D97-AF65-F5344CB8AC3E}">
        <p14:creationId xmlns:p14="http://schemas.microsoft.com/office/powerpoint/2010/main" val="143668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 and auditory </a:t>
            </a:r>
            <a:r>
              <a:rPr lang="en-US" dirty="0" err="1"/>
              <a:t>multistability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 err="1" smtClean="0"/>
              <a:t>Pressnitzer</a:t>
            </a:r>
            <a:r>
              <a:rPr lang="en-US" dirty="0" smtClean="0"/>
              <a:t> &amp; </a:t>
            </a:r>
            <a:r>
              <a:rPr lang="en-US" dirty="0" err="1" smtClean="0"/>
              <a:t>Hupé</a:t>
            </a:r>
            <a:r>
              <a:rPr lang="en-US" dirty="0" smtClean="0"/>
              <a:t> (2006) showed that auditory stream segregation is </a:t>
            </a:r>
            <a:r>
              <a:rPr lang="en-US" dirty="0" err="1" smtClean="0"/>
              <a:t>bistable</a:t>
            </a:r>
            <a:r>
              <a:rPr lang="en-US" dirty="0"/>
              <a:t> </a:t>
            </a:r>
            <a:r>
              <a:rPr lang="en-US" dirty="0" smtClean="0"/>
              <a:t>in a very similar manner as moving plaids</a:t>
            </a:r>
          </a:p>
          <a:p>
            <a:pPr lvl="1"/>
            <a:r>
              <a:rPr lang="en-US" dirty="0" smtClean="0"/>
              <a:t>Also showed a marginal correlation (N=23) between switching behavior across senses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75" y="3155949"/>
            <a:ext cx="6364287" cy="35514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2570" y="6395786"/>
            <a:ext cx="321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https://youtu.be/WhbZesV2GRk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563" y="4846386"/>
            <a:ext cx="2476500" cy="1549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774" y="3508676"/>
            <a:ext cx="2076450" cy="98498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7003" y="2682330"/>
            <a:ext cx="4831636" cy="884054"/>
            <a:chOff x="157003" y="2682330"/>
            <a:chExt cx="4831636" cy="8840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03" y="2682330"/>
              <a:ext cx="4254500" cy="8128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139" y="3413984"/>
              <a:ext cx="4762500" cy="15240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94" y="4130914"/>
            <a:ext cx="2382637" cy="23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3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 and auditory </a:t>
            </a:r>
            <a:r>
              <a:rPr lang="en-US" dirty="0" err="1"/>
              <a:t>multistability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8847"/>
            <a:ext cx="12192000" cy="4868116"/>
          </a:xfrm>
        </p:spPr>
        <p:txBody>
          <a:bodyPr/>
          <a:lstStyle/>
          <a:p>
            <a:r>
              <a:rPr lang="en-US" dirty="0" smtClean="0"/>
              <a:t>Kondo et al. (2011) studied a larger sample of participants (N=100) and showed robust correlations between streaming and various visual stimuli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26" y="2455133"/>
            <a:ext cx="7705274" cy="40810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14886" y="3752664"/>
            <a:ext cx="1524000" cy="50800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96" y="2556733"/>
            <a:ext cx="27051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6304495"/>
            <a:ext cx="533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Visual and auditory </a:t>
            </a:r>
            <a:r>
              <a:rPr lang="en-US" dirty="0" err="1" smtClean="0"/>
              <a:t>bistability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6875"/>
            <a:ext cx="12192000" cy="5030088"/>
          </a:xfrm>
        </p:spPr>
        <p:txBody>
          <a:bodyPr/>
          <a:lstStyle/>
          <a:p>
            <a:r>
              <a:rPr lang="en-US" dirty="0" smtClean="0"/>
              <a:t>What explains cross-modality similarity and correlations in </a:t>
            </a:r>
            <a:r>
              <a:rPr lang="en-US" dirty="0" err="1" smtClean="0"/>
              <a:t>bistable</a:t>
            </a:r>
            <a:r>
              <a:rPr lang="en-US" dirty="0" smtClean="0"/>
              <a:t> switching?</a:t>
            </a:r>
          </a:p>
          <a:p>
            <a:pPr lvl="1"/>
            <a:r>
              <a:rPr lang="en-US" dirty="0" smtClean="0"/>
              <a:t>Auditory and visual cortex work in similar manner but independently (</a:t>
            </a:r>
            <a:r>
              <a:rPr lang="en-US" dirty="0" err="1" smtClean="0"/>
              <a:t>Shamma</a:t>
            </a:r>
            <a:r>
              <a:rPr lang="en-US" dirty="0" smtClean="0"/>
              <a:t>, TICS2001)</a:t>
            </a:r>
          </a:p>
          <a:p>
            <a:pPr lvl="1"/>
            <a:r>
              <a:rPr lang="en-US" dirty="0" smtClean="0"/>
              <a:t>Common association areas (frontal, parietal) are involved in perception across senses</a:t>
            </a:r>
          </a:p>
          <a:p>
            <a:pPr lvl="2"/>
            <a:r>
              <a:rPr lang="en-US" dirty="0" smtClean="0"/>
              <a:t>Due to attentional systems that promote perceptual stability and change (</a:t>
            </a:r>
            <a:r>
              <a:rPr lang="en-US" dirty="0" err="1" smtClean="0"/>
              <a:t>Corbetta</a:t>
            </a:r>
            <a:r>
              <a:rPr lang="en-US" dirty="0" smtClean="0"/>
              <a:t> &amp; Shulman, 2002)?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5" y="5567106"/>
            <a:ext cx="8868330" cy="1219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405" y="3345134"/>
            <a:ext cx="4876800" cy="34348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19" y="3763225"/>
            <a:ext cx="5289241" cy="10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Intermittent streaming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27567"/>
            <a:ext cx="12192000" cy="4868116"/>
          </a:xfrm>
        </p:spPr>
        <p:txBody>
          <a:bodyPr/>
          <a:lstStyle/>
          <a:p>
            <a:r>
              <a:rPr lang="en-US" dirty="0" smtClean="0"/>
              <a:t>We developed an </a:t>
            </a:r>
            <a:r>
              <a:rPr lang="en-US" dirty="0" smtClean="0">
                <a:solidFill>
                  <a:srgbClr val="FF0000"/>
                </a:solidFill>
              </a:rPr>
              <a:t>intermittent</a:t>
            </a:r>
            <a:r>
              <a:rPr lang="en-US" dirty="0" smtClean="0"/>
              <a:t> auditory stream segregation paradigm in which three repetitions of a low-high-low pattern are presented, followed by a gap with enough time for participants to report their perception</a:t>
            </a:r>
          </a:p>
          <a:p>
            <a:r>
              <a:rPr lang="en-US" dirty="0"/>
              <a:t>N=30, Excluded participants with fewer than 20 switches</a:t>
            </a:r>
          </a:p>
          <a:p>
            <a:endParaRPr lang="en-US" dirty="0" smtClean="0"/>
          </a:p>
        </p:txBody>
      </p:sp>
      <p:pic>
        <p:nvPicPr>
          <p:cNvPr id="5" name="examp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2511" y="3473920"/>
            <a:ext cx="812800" cy="81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0" y="5735531"/>
            <a:ext cx="7872411" cy="1131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5009" y="4856160"/>
            <a:ext cx="746834" cy="1465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4642" y="3046321"/>
            <a:ext cx="7065548" cy="204775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5978" y="4391029"/>
            <a:ext cx="2256790" cy="13445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95978" y="4391028"/>
            <a:ext cx="9084212" cy="13546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08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Intermittent streaming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" y="1308847"/>
            <a:ext cx="12192001" cy="4868116"/>
          </a:xfrm>
        </p:spPr>
        <p:txBody>
          <a:bodyPr/>
          <a:lstStyle/>
          <a:p>
            <a:r>
              <a:rPr lang="en-US" dirty="0" smtClean="0"/>
              <a:t>Tendency </a:t>
            </a:r>
            <a:r>
              <a:rPr lang="en-US" dirty="0"/>
              <a:t>to perceive one stream early </a:t>
            </a:r>
            <a:r>
              <a:rPr lang="en-US" dirty="0" smtClean="0"/>
              <a:t>on, switches to two streams later</a:t>
            </a:r>
          </a:p>
          <a:p>
            <a:r>
              <a:rPr lang="en-US" dirty="0" smtClean="0"/>
              <a:t>Switch probability goes up slightly then stays the same</a:t>
            </a:r>
          </a:p>
          <a:p>
            <a:r>
              <a:rPr lang="en-US" dirty="0"/>
              <a:t>Behavioral data show </a:t>
            </a:r>
            <a:r>
              <a:rPr lang="en-US" dirty="0" smtClean="0"/>
              <a:t>similarities </a:t>
            </a:r>
            <a:r>
              <a:rPr lang="en-US" dirty="0"/>
              <a:t>with </a:t>
            </a:r>
            <a:r>
              <a:rPr lang="en-US" dirty="0" err="1"/>
              <a:t>Pressnitzer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Hupé</a:t>
            </a:r>
            <a:r>
              <a:rPr lang="en-US" dirty="0" smtClean="0"/>
              <a:t> (2006)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46513"/>
            <a:ext cx="3009900" cy="296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9900" y="3981450"/>
            <a:ext cx="2909887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9787" y="3935413"/>
            <a:ext cx="2982913" cy="292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5580" y="3935413"/>
            <a:ext cx="2936875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5876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30595</TotalTime>
  <Words>1422</Words>
  <Application>Microsoft Macintosh PowerPoint</Application>
  <PresentationFormat>Widescreen</PresentationFormat>
  <Paragraphs>168</Paragraphs>
  <Slides>29</Slides>
  <Notes>6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Chalkboard</vt:lpstr>
      <vt:lpstr>ＭＳ Ｐゴシック</vt:lpstr>
      <vt:lpstr>Office Theme</vt:lpstr>
      <vt:lpstr>N00014-16-1-2879: Bottom-up and top-down mechanisms of auditory scene analysis</vt:lpstr>
      <vt:lpstr>Acknowledgments</vt:lpstr>
      <vt:lpstr>Cocktail Party Problem</vt:lpstr>
      <vt:lpstr>Auditory scene analysis</vt:lpstr>
      <vt:lpstr>Visual and auditory multistability</vt:lpstr>
      <vt:lpstr>Visual and auditory multistability</vt:lpstr>
      <vt:lpstr>Visual and auditory bistability</vt:lpstr>
      <vt:lpstr>Intermittent streaming paradigm</vt:lpstr>
      <vt:lpstr>Intermittent streaming paradigm</vt:lpstr>
      <vt:lpstr>ERPs: 1 stream vs. 2 streams</vt:lpstr>
      <vt:lpstr>ERPs: 1 stream vs. 2 streams</vt:lpstr>
      <vt:lpstr>ERPs: Spontaneous switching</vt:lpstr>
      <vt:lpstr>ERPs: Spontaneous switching</vt:lpstr>
      <vt:lpstr>Preliminary source analysis: 2 streams vs. 1 stream</vt:lpstr>
      <vt:lpstr>Induced switching paradigm</vt:lpstr>
      <vt:lpstr>Induced switching paradigm</vt:lpstr>
      <vt:lpstr>Induced switching paradigm</vt:lpstr>
      <vt:lpstr>Induced switching paradigm</vt:lpstr>
      <vt:lpstr>Induced switching paradigm</vt:lpstr>
      <vt:lpstr>Induced switching paradigm</vt:lpstr>
      <vt:lpstr>Modeling Spontaneous Switches </vt:lpstr>
      <vt:lpstr>Model Components</vt:lpstr>
      <vt:lpstr>Model Components</vt:lpstr>
      <vt:lpstr>Model Results</vt:lpstr>
      <vt:lpstr>Summary &amp; Conclusions</vt:lpstr>
      <vt:lpstr>Summary &amp; Conclusions</vt:lpstr>
      <vt:lpstr>Visual and auditory multistability</vt:lpstr>
      <vt:lpstr>Visual and auditory bistability</vt:lpstr>
      <vt:lpstr>Visual and auditory bistability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N00014-16-1-2879: Bottom-up and top-down mechanisms of context effects during auditory scene analysis</dc:title>
  <dc:creator>Joel Snyder</dc:creator>
  <cp:lastModifiedBy>David Little</cp:lastModifiedBy>
  <cp:revision>284</cp:revision>
  <dcterms:created xsi:type="dcterms:W3CDTF">2017-01-31T20:34:07Z</dcterms:created>
  <dcterms:modified xsi:type="dcterms:W3CDTF">2018-06-20T15:43:08Z</dcterms:modified>
</cp:coreProperties>
</file>